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62" r:id="rId3"/>
    <p:sldId id="264" r:id="rId4"/>
    <p:sldId id="259" r:id="rId5"/>
    <p:sldId id="260" r:id="rId6"/>
    <p:sldId id="261" r:id="rId7"/>
    <p:sldId id="263" r:id="rId8"/>
    <p:sldId id="265" r:id="rId9"/>
    <p:sldId id="271" r:id="rId10"/>
    <p:sldId id="266" r:id="rId11"/>
    <p:sldId id="281" r:id="rId12"/>
    <p:sldId id="267" r:id="rId13"/>
    <p:sldId id="268" r:id="rId14"/>
    <p:sldId id="274" r:id="rId15"/>
    <p:sldId id="273" r:id="rId16"/>
    <p:sldId id="275" r:id="rId17"/>
    <p:sldId id="276" r:id="rId18"/>
    <p:sldId id="277" r:id="rId19"/>
    <p:sldId id="278" r:id="rId20"/>
    <p:sldId id="269" r:id="rId21"/>
    <p:sldId id="270" r:id="rId22"/>
    <p:sldId id="272" r:id="rId23"/>
    <p:sldId id="256" r:id="rId24"/>
    <p:sldId id="280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0A43DC-5761-D745-8310-9AD5E1E0F983}">
          <p14:sldIdLst>
            <p14:sldId id="258"/>
            <p14:sldId id="262"/>
            <p14:sldId id="264"/>
          </p14:sldIdLst>
        </p14:section>
        <p14:section name="Introductions" id="{923589E1-23C7-604C-B8CE-96698FE10159}">
          <p14:sldIdLst>
            <p14:sldId id="259"/>
            <p14:sldId id="260"/>
            <p14:sldId id="261"/>
            <p14:sldId id="263"/>
          </p14:sldIdLst>
        </p14:section>
        <p14:section name="Course Overview" id="{A9E770DC-9435-A349-976A-44BACA5368D8}">
          <p14:sldIdLst>
            <p14:sldId id="265"/>
            <p14:sldId id="271"/>
            <p14:sldId id="266"/>
            <p14:sldId id="281"/>
          </p14:sldIdLst>
        </p14:section>
        <p14:section name="Assessment Summary" id="{595482EB-421C-174C-8741-0E95EA9F8F94}">
          <p14:sldIdLst>
            <p14:sldId id="267"/>
            <p14:sldId id="268"/>
            <p14:sldId id="274"/>
            <p14:sldId id="273"/>
          </p14:sldIdLst>
        </p14:section>
        <p14:section name="Gradecraft/Evan" id="{E3A07562-CB2F-554C-9DE4-2DFE35F986C2}">
          <p14:sldIdLst>
            <p14:sldId id="275"/>
            <p14:sldId id="276"/>
          </p14:sldIdLst>
        </p14:section>
        <p14:section name="How to succeed" id="{B3E108A2-FBA3-E849-B084-D338CFBBE42E}">
          <p14:sldIdLst>
            <p14:sldId id="277"/>
            <p14:sldId id="278"/>
            <p14:sldId id="269"/>
            <p14:sldId id="270"/>
            <p14:sldId id="272"/>
          </p14:sldIdLst>
        </p14:section>
        <p14:section name="Basic Concepts" id="{5C6270DF-CDA3-0648-A14D-FD6592A89450}">
          <p14:sldIdLst>
            <p14:sldId id="256"/>
            <p14:sldId id="280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a Anderso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86387"/>
  </p:normalViewPr>
  <p:slideViewPr>
    <p:cSldViewPr snapToGrid="0" snapToObjects="1">
      <p:cViewPr varScale="1">
        <p:scale>
          <a:sx n="61" d="100"/>
          <a:sy n="61" d="100"/>
        </p:scale>
        <p:origin x="248" y="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10T09:07:04.903" idx="3">
    <p:pos x="4235" y="82"/>
    <p:text>Perhaps this can be part of the rubric for the MC questions?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A50EA-D765-AA42-9865-A841D7D08EE5}" type="datetimeFigureOut">
              <a:rPr lang="en-US" smtClean="0"/>
              <a:t>8/28/17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89E68-5F60-0644-9CE3-A298452C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E4F1-EF8B-BA4E-A000-0E17F225FB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5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591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55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Need to understand what an</a:t>
            </a:r>
            <a:r>
              <a:rPr lang="en-US" baseline="0" dirty="0" smtClean="0"/>
              <a:t> </a:t>
            </a:r>
            <a:r>
              <a:rPr lang="en-US" dirty="0" smtClean="0"/>
              <a:t>enzyme</a:t>
            </a:r>
            <a:r>
              <a:rPr lang="en-US" baseline="0" dirty="0" smtClean="0"/>
              <a:t> is and does, if you want to apply it to a case where say lipids are not being absorbed – perhaps there is a deficiency in a lipid enzyme in the digestive tract. </a:t>
            </a:r>
          </a:p>
          <a:p>
            <a:r>
              <a:rPr lang="en-US" baseline="0" dirty="0" smtClean="0"/>
              <a:t>Need to provide examples of MC questions at varying levels of Bloom’s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57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Material building upon itself: In order to apply</a:t>
            </a:r>
            <a:r>
              <a:rPr lang="en-US" baseline="0" dirty="0" smtClean="0"/>
              <a:t> one concept to another you need to understand the topics.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74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10-</a:t>
            </a:r>
            <a:r>
              <a:rPr lang="en-US" baseline="0" dirty="0" smtClean="0"/>
              <a:t> 15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89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be at minute</a:t>
            </a:r>
            <a:r>
              <a:rPr lang="en-US" baseline="0" dirty="0" smtClean="0"/>
              <a:t> 10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this at 1:45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5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Bulk of course focuses on 3 macronutrients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you on task  - avoid</a:t>
            </a:r>
            <a:r>
              <a:rPr lang="en-US" baseline="0" dirty="0" smtClean="0"/>
              <a:t> distracting others around you</a:t>
            </a:r>
            <a:endParaRPr lang="en-US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will print lectures each time for you.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E4F1-EF8B-BA4E-A000-0E17F225FB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4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Quizzes – starting next week at the beginning of each class period to make</a:t>
            </a:r>
            <a:r>
              <a:rPr lang="en-US" baseline="0" dirty="0" smtClean="0"/>
              <a:t> sure keeping up with reading </a:t>
            </a:r>
            <a:endParaRPr lang="en-US" dirty="0" smtClean="0"/>
          </a:p>
          <a:p>
            <a:r>
              <a:rPr lang="en-US" dirty="0" smtClean="0"/>
              <a:t>Support class discussion</a:t>
            </a:r>
            <a:r>
              <a:rPr lang="en-US" baseline="0" dirty="0" smtClean="0"/>
              <a:t> and make sure understanding material – not graded but part of participation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1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Qs submitted</a:t>
            </a:r>
            <a:r>
              <a:rPr lang="en-US" baseline="0" dirty="0" smtClean="0"/>
              <a:t> on canvas</a:t>
            </a:r>
          </a:p>
          <a:p>
            <a:r>
              <a:rPr lang="en-US" baseline="0" dirty="0" smtClean="0"/>
              <a:t>Describe review session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94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Qs submitted</a:t>
            </a:r>
            <a:r>
              <a:rPr lang="en-US" baseline="0" dirty="0" smtClean="0"/>
              <a:t> on canvas</a:t>
            </a:r>
          </a:p>
          <a:p>
            <a:r>
              <a:rPr lang="en-US" baseline="0" dirty="0" smtClean="0"/>
              <a:t>Describe review session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0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Rina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5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9112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997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E6069-A653-0C4F-8BD3-6550F8F9B9D4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hyperlink" Target="https://www.nytimes.com/interactive/2016/07/05/upshot/is-sushi-healthy-what-about-granola-where-americans-and-nutritionists-disagree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iClickers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9964" cy="4351338"/>
          </a:xfrm>
        </p:spPr>
        <p:txBody>
          <a:bodyPr/>
          <a:lstStyle/>
          <a:p>
            <a:r>
              <a:rPr lang="en-US" sz="3600" dirty="0" smtClean="0"/>
              <a:t>Purchase and register </a:t>
            </a:r>
            <a:r>
              <a:rPr lang="en-US" sz="3600" dirty="0" err="1" smtClean="0"/>
              <a:t>iClickers</a:t>
            </a:r>
            <a:endParaRPr lang="en-US" sz="3600" dirty="0"/>
          </a:p>
          <a:p>
            <a:pPr lvl="1"/>
            <a:r>
              <a:rPr lang="en-US" sz="3200" dirty="0" smtClean="0"/>
              <a:t>UM Computer </a:t>
            </a:r>
            <a:r>
              <a:rPr lang="en-US" sz="3200" dirty="0"/>
              <a:t>S</a:t>
            </a:r>
            <a:r>
              <a:rPr lang="en-US" sz="3200" dirty="0" smtClean="0"/>
              <a:t>howcase</a:t>
            </a:r>
          </a:p>
          <a:p>
            <a:pPr lvl="2"/>
            <a:r>
              <a:rPr lang="en-US" sz="2800" dirty="0" smtClean="0"/>
              <a:t>Buy new or used</a:t>
            </a:r>
          </a:p>
          <a:p>
            <a:pPr lvl="1"/>
            <a:r>
              <a:rPr lang="en-US" sz="3200" dirty="0" smtClean="0"/>
              <a:t>Details on syllabus, must register</a:t>
            </a:r>
          </a:p>
          <a:p>
            <a:r>
              <a:rPr lang="en-US" sz="3600" dirty="0" smtClean="0"/>
              <a:t>Utilization of clickers in class include:</a:t>
            </a:r>
          </a:p>
          <a:p>
            <a:pPr lvl="1"/>
            <a:r>
              <a:rPr lang="en-US" sz="3200" dirty="0" smtClean="0"/>
              <a:t>Quizzes on </a:t>
            </a:r>
            <a:r>
              <a:rPr lang="en-US" sz="3200" u="sng" dirty="0" smtClean="0"/>
              <a:t>required</a:t>
            </a:r>
            <a:r>
              <a:rPr lang="en-US" sz="3200" dirty="0" smtClean="0"/>
              <a:t> readings</a:t>
            </a:r>
          </a:p>
          <a:p>
            <a:pPr lvl="1"/>
            <a:r>
              <a:rPr lang="en-US" sz="3200" dirty="0" smtClean="0"/>
              <a:t>Topic reflections and reviews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577" y="0"/>
            <a:ext cx="3263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easiest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Press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7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3376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Required assignments are meant to assess foundational knowledge.  These include</a:t>
            </a:r>
          </a:p>
          <a:p>
            <a:pPr lvl="1"/>
            <a:r>
              <a:rPr lang="en-US" dirty="0" smtClean="0"/>
              <a:t>Midterms</a:t>
            </a:r>
          </a:p>
          <a:p>
            <a:pPr lvl="1"/>
            <a:r>
              <a:rPr lang="en-US" dirty="0" smtClean="0"/>
              <a:t>Quizzes</a:t>
            </a:r>
            <a:endParaRPr lang="en-US" dirty="0"/>
          </a:p>
          <a:p>
            <a:pPr lvl="1"/>
            <a:r>
              <a:rPr lang="en-US" dirty="0" smtClean="0"/>
              <a:t>In-class assignments</a:t>
            </a:r>
          </a:p>
          <a:p>
            <a:r>
              <a:rPr lang="en-US" dirty="0" smtClean="0"/>
              <a:t>Optional assignments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885725"/>
              </p:ext>
            </p:extLst>
          </p:nvPr>
        </p:nvGraphicFramePr>
        <p:xfrm>
          <a:off x="5175848" y="1690688"/>
          <a:ext cx="6893944" cy="4658356"/>
        </p:xfrm>
        <a:graphic>
          <a:graphicData uri="http://schemas.openxmlformats.org/drawingml/2006/table">
            <a:tbl>
              <a:tblPr/>
              <a:tblGrid>
                <a:gridCol w="1723486"/>
                <a:gridCol w="1723486"/>
                <a:gridCol w="1723486"/>
                <a:gridCol w="1723486"/>
              </a:tblGrid>
              <a:tr h="8090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Demonstration of Foundational Knowledge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Written Communication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Oral Communication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Peer Interaction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784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Midterms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Written Report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In-Class Presentation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In-Class Assignments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</a:tr>
              <a:tr h="8677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Quizzes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Public Writing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News Topic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77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Review Questions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Social Media 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News Discussion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77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Problem Roulette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Peer Grading of Presentation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7733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Presentation Discussion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176770" y="1522457"/>
            <a:ext cx="14141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Assignments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182374" cy="4351338"/>
          </a:xfrm>
        </p:spPr>
        <p:txBody>
          <a:bodyPr/>
          <a:lstStyle/>
          <a:p>
            <a:r>
              <a:rPr lang="en-US" dirty="0" smtClean="0"/>
              <a:t>Pick and choose based on what is meaningful and effective to your learning</a:t>
            </a:r>
          </a:p>
          <a:p>
            <a:r>
              <a:rPr lang="en-US" dirty="0" smtClean="0"/>
              <a:t>Take risks!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574" y="1034478"/>
            <a:ext cx="7246246" cy="58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and Grades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1000 points to get an A</a:t>
            </a:r>
          </a:p>
          <a:p>
            <a:r>
              <a:rPr lang="en-US" dirty="0" smtClean="0"/>
              <a:t>Many routes to get to 1000 points</a:t>
            </a:r>
            <a:endParaRPr lang="en-US" dirty="0"/>
          </a:p>
        </p:txBody>
      </p:sp>
      <p:pic>
        <p:nvPicPr>
          <p:cNvPr id="3074" name="Picture 2" descr="https://lh6.googleusercontent.com/8VyMljxsKjXHbsv0nJ8vVsQP6F6UFWCTH9y0TjxInYDG7QQYNUijzTH5q9XiHGGJkJjsaCpf3u46YJlRmIQ5kMkUzt8UF1PAndU_9nLEKpoWCNmx3J94fQrjjtwYUXjtySOCJZNKSo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7096"/>
            <a:ext cx="5072332" cy="369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10MXOH8e-D0nPreZ-kAl9Db2nnZIbexiGJct_ZMcv8FVgUXADM4tiidNLil1qDGAyg1KCXaquApnbPOEmKibVjpzITdwjTfEBFIdiac6DQOIq4FphnJkyZ8HqIJMLmaz-aGNukb6TZ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86587"/>
            <a:ext cx="4451230" cy="372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60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Advice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the summaries of the assignments and think about how you want to do</a:t>
            </a:r>
          </a:p>
          <a:p>
            <a:r>
              <a:rPr lang="en-US" dirty="0" smtClean="0"/>
              <a:t>Use Grade Predictor to plan out how and when to do these assignments</a:t>
            </a:r>
          </a:p>
          <a:p>
            <a:r>
              <a:rPr lang="en-US" dirty="0" smtClean="0"/>
              <a:t>Leave some room to take a risk and if needed try something else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 err="1"/>
              <a:t>Gameful</a:t>
            </a:r>
            <a:r>
              <a:rPr lang="en" dirty="0"/>
              <a:t> Learning Pedagogy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sz="3600" dirty="0"/>
              <a:t>For intrinsic motivation students need to</a:t>
            </a:r>
          </a:p>
          <a:p>
            <a:pPr marL="1219170" lvl="1" indent="-304792"/>
            <a:r>
              <a:rPr lang="en" sz="3200" dirty="0"/>
              <a:t>Make meaningful choices</a:t>
            </a:r>
          </a:p>
          <a:p>
            <a:pPr marL="1219170" lvl="1" indent="-304792"/>
            <a:r>
              <a:rPr lang="en" sz="3200" dirty="0"/>
              <a:t>Be challenged but be able to succeed</a:t>
            </a:r>
          </a:p>
          <a:p>
            <a:pPr marL="1219170" lvl="1" indent="-304792"/>
            <a:r>
              <a:rPr lang="en" sz="3200" dirty="0"/>
              <a:t>Feel connected to those around them</a:t>
            </a:r>
          </a:p>
          <a:p>
            <a:pPr marL="609585" indent="-304792"/>
            <a:r>
              <a:rPr lang="en" sz="3600" dirty="0"/>
              <a:t>Game concepts</a:t>
            </a:r>
          </a:p>
          <a:p>
            <a:pPr marL="1219170" lvl="1" indent="-304792"/>
            <a:r>
              <a:rPr lang="en" sz="3200" dirty="0"/>
              <a:t>Choices</a:t>
            </a:r>
          </a:p>
          <a:p>
            <a:pPr marL="1219170" lvl="1" indent="-304792"/>
            <a:r>
              <a:rPr lang="en" sz="3200" dirty="0"/>
              <a:t>Freedom to fail</a:t>
            </a:r>
          </a:p>
          <a:p>
            <a:pPr marL="1219170" lvl="1" indent="-304792"/>
            <a:r>
              <a:rPr lang="en" sz="3200" dirty="0"/>
              <a:t>Recurrent feedback</a:t>
            </a:r>
          </a:p>
          <a:p>
            <a:pPr marL="1219170" lvl="1" indent="-304792"/>
            <a:r>
              <a:rPr lang="en" sz="3200" dirty="0"/>
              <a:t>Transparency of </a:t>
            </a:r>
            <a:r>
              <a:rPr lang="en" sz="3200" dirty="0" smtClean="0"/>
              <a:t>progress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4122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Differences with Traditional Classes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3200" b="1" dirty="0"/>
              <a:t>Normal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Start with 100% only down from there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All students take same path of assessments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Instructor picks due dates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3200" b="1" dirty="0" err="1" smtClean="0"/>
              <a:t>Gameful</a:t>
            </a:r>
            <a:endParaRPr lang="en" sz="3200" b="1" dirty="0"/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Gain points towards grade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Students pick their own path (but some assignments are required)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Students choose when to do assignments</a:t>
            </a:r>
          </a:p>
        </p:txBody>
      </p:sp>
    </p:spTree>
    <p:extLst>
      <p:ext uri="{BB962C8B-B14F-4D97-AF65-F5344CB8AC3E}">
        <p14:creationId xmlns:p14="http://schemas.microsoft.com/office/powerpoint/2010/main" val="28482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Use of the Handouts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the required readings</a:t>
            </a:r>
          </a:p>
          <a:p>
            <a:pPr lvl="1"/>
            <a:r>
              <a:rPr lang="en-US" dirty="0"/>
              <a:t>Canvas is where readings are </a:t>
            </a:r>
            <a:r>
              <a:rPr lang="en-US" dirty="0" smtClean="0"/>
              <a:t>posted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lso </a:t>
            </a:r>
            <a:r>
              <a:rPr lang="en-US" dirty="0"/>
              <a:t>lists extra information, videos, optional assignments</a:t>
            </a:r>
          </a:p>
          <a:p>
            <a:pPr lvl="1"/>
            <a:r>
              <a:rPr lang="en-US" dirty="0" smtClean="0"/>
              <a:t>Give yourself some time to identify what is clear and what is unclear</a:t>
            </a:r>
          </a:p>
          <a:p>
            <a:pPr lvl="1"/>
            <a:r>
              <a:rPr lang="en-US" dirty="0" smtClean="0"/>
              <a:t>Ask the instructional team extra materials if you need them</a:t>
            </a:r>
          </a:p>
          <a:p>
            <a:r>
              <a:rPr lang="en-US" dirty="0" smtClean="0"/>
              <a:t>Vocabulary issues</a:t>
            </a:r>
          </a:p>
          <a:p>
            <a:r>
              <a:rPr lang="en-US" dirty="0" smtClean="0"/>
              <a:t>Review the materials after class</a:t>
            </a:r>
          </a:p>
          <a:p>
            <a:pPr lvl="1"/>
            <a:r>
              <a:rPr lang="en-US" dirty="0" smtClean="0"/>
              <a:t>Write multiple choice review questions (Optional assignment)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285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this class your own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a path that is best for you</a:t>
            </a:r>
          </a:p>
          <a:p>
            <a:r>
              <a:rPr lang="en-US" dirty="0" smtClean="0"/>
              <a:t>Work with study groups</a:t>
            </a:r>
          </a:p>
          <a:p>
            <a:r>
              <a:rPr lang="en-US" dirty="0" smtClean="0"/>
              <a:t>Reach out to the instructional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handout, rank those foods from ”best” (1) to “worst” (2)</a:t>
            </a:r>
          </a:p>
          <a:p>
            <a:r>
              <a:rPr lang="en-US" dirty="0" smtClean="0"/>
              <a:t>Set your </a:t>
            </a:r>
            <a:r>
              <a:rPr lang="en-US" dirty="0" err="1" smtClean="0"/>
              <a:t>iClicker</a:t>
            </a:r>
            <a:r>
              <a:rPr lang="en-US" dirty="0" smtClean="0"/>
              <a:t> to AB</a:t>
            </a:r>
          </a:p>
          <a:p>
            <a:pPr lvl="1"/>
            <a:r>
              <a:rPr lang="en-US" dirty="0" smtClean="0"/>
              <a:t>Hold power for 2 seconds</a:t>
            </a:r>
          </a:p>
          <a:p>
            <a:pPr lvl="1"/>
            <a:r>
              <a:rPr lang="en-US" dirty="0" smtClean="0"/>
              <a:t>Press A, B</a:t>
            </a:r>
          </a:p>
          <a:p>
            <a:pPr lvl="1"/>
            <a:r>
              <a:rPr lang="en-US" dirty="0" smtClean="0"/>
              <a:t>Should see flashing red lights</a:t>
            </a:r>
          </a:p>
        </p:txBody>
      </p:sp>
    </p:spTree>
    <p:extLst>
      <p:ext uri="{BB962C8B-B14F-4D97-AF65-F5344CB8AC3E}">
        <p14:creationId xmlns:p14="http://schemas.microsoft.com/office/powerpoint/2010/main" val="297991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98842"/>
            <a:ext cx="8229600" cy="1143000"/>
          </a:xfrm>
        </p:spPr>
        <p:txBody>
          <a:bodyPr/>
          <a:lstStyle/>
          <a:p>
            <a:r>
              <a:rPr lang="en-US" dirty="0" smtClean="0"/>
              <a:t>Bloom’s Taxonomy</a:t>
            </a:r>
            <a:endParaRPr lang="en-US" dirty="0"/>
          </a:p>
        </p:txBody>
      </p:sp>
      <p:pic>
        <p:nvPicPr>
          <p:cNvPr id="4" name="Picture 3" descr="Blooms_Taxonomy_pyramid_cake-style-use-with-permiss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25" y="965225"/>
            <a:ext cx="7846403" cy="57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2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6964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Syllabus: Course Assessments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9744" y="973354"/>
            <a:ext cx="4898695" cy="5711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Patient DMC has chief complaint of a sour/acidy taste in their mouth. What is the cause?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Bicarbonate from pancreatic juice has refluxed back towards the mouth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 err="1"/>
              <a:t>HCl</a:t>
            </a:r>
            <a:r>
              <a:rPr lang="en-US" sz="2000" dirty="0"/>
              <a:t> from the stomach has refluxed back to the mouth due to incomplete closure of a sphincter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Food has been lodged in the esophagus for an extended period of time stimulating acid production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DMC has a lipid digestive enzyme deficiency resulting in fats refluxing back to the mouth </a:t>
            </a:r>
          </a:p>
          <a:p>
            <a:pPr marL="971550" lvl="1" indent="-514350">
              <a:buFont typeface="+mj-lt"/>
              <a:buAutoNum type="alphaLcPeriod"/>
            </a:pPr>
            <a:endParaRPr lang="en-US" sz="2000" dirty="0"/>
          </a:p>
          <a:p>
            <a:pPr marL="971550" lvl="1" indent="-514350">
              <a:buFont typeface="+mj-lt"/>
              <a:buAutoNum type="alphaLcPeriod"/>
            </a:pPr>
            <a:endParaRPr lang="en-US" sz="2000" dirty="0"/>
          </a:p>
        </p:txBody>
      </p:sp>
      <p:pic>
        <p:nvPicPr>
          <p:cNvPr id="4" name="Picture 3" descr="Blooms_Taxonomy_pyramid_cake-style-use-with-permiss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38" y="2278220"/>
            <a:ext cx="4049562" cy="318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830527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Concept Inventory</a:t>
            </a:r>
          </a:p>
          <a:p>
            <a:pPr marL="971550" lvl="1" indent="-514350">
              <a:buFont typeface="+mj-lt"/>
              <a:buAutoNum type="alphaL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91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Nutrients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349836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can we make ourselves?</a:t>
            </a:r>
          </a:p>
          <a:p>
            <a:pPr lvl="1"/>
            <a:r>
              <a:rPr lang="en-US" sz="3200" dirty="0" smtClean="0"/>
              <a:t>What cant we make at all?</a:t>
            </a:r>
          </a:p>
          <a:p>
            <a:pPr lvl="1"/>
            <a:r>
              <a:rPr lang="en-US" sz="3200" dirty="0" smtClean="0"/>
              <a:t>What can we make but not enough when needed?</a:t>
            </a:r>
          </a:p>
          <a:p>
            <a:pPr lvl="1"/>
            <a:r>
              <a:rPr lang="en-US" sz="3200" dirty="0" smtClean="0"/>
              <a:t>How do individuals vary in terms of requirements</a:t>
            </a:r>
          </a:p>
          <a:p>
            <a:r>
              <a:rPr lang="en-US" sz="3600" dirty="0" smtClean="0"/>
              <a:t>Vitamins and Minerals will largely be covered in NUTR631 next semester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337" y="0"/>
            <a:ext cx="4157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these macronutrients can we make ourselves and do not need from the diet?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0" indent="-1143000">
              <a:buFont typeface="+mj-lt"/>
              <a:buAutoNum type="alphaUcPeriod"/>
            </a:pPr>
            <a:r>
              <a:rPr lang="en-US" dirty="0" smtClean="0"/>
              <a:t>Alanine</a:t>
            </a:r>
          </a:p>
          <a:p>
            <a:pPr marL="1143000" indent="-1143000">
              <a:buFont typeface="+mj-lt"/>
              <a:buAutoNum type="alphaUcPeriod"/>
            </a:pPr>
            <a:r>
              <a:rPr lang="en-US" dirty="0" smtClean="0">
                <a:ea typeface="Symbol" charset="2"/>
                <a:cs typeface="Symbol" charset="2"/>
              </a:rPr>
              <a:t>Lysine</a:t>
            </a:r>
          </a:p>
          <a:p>
            <a:pPr marL="1143000" indent="-1143000">
              <a:buFont typeface="+mj-lt"/>
              <a:buAutoNum type="alphaUcPeriod"/>
            </a:pPr>
            <a:r>
              <a:rPr lang="en-US" dirty="0" smtClean="0">
                <a:ea typeface="Symbol" charset="2"/>
                <a:cs typeface="Symbol" charset="2"/>
              </a:rPr>
              <a:t>Omega 6 </a:t>
            </a:r>
            <a:r>
              <a:rPr lang="en-US" dirty="0" smtClean="0"/>
              <a:t>Fatty acids</a:t>
            </a:r>
          </a:p>
          <a:p>
            <a:pPr marL="1143000" indent="-1143000">
              <a:buFont typeface="+mj-lt"/>
              <a:buAutoNum type="alphaUcPeriod"/>
            </a:pPr>
            <a:r>
              <a:rPr lang="en-US" dirty="0" smtClean="0"/>
              <a:t>Vitamin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3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and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99018" cy="4351338"/>
          </a:xfrm>
        </p:spPr>
        <p:txBody>
          <a:bodyPr/>
          <a:lstStyle/>
          <a:p>
            <a:r>
              <a:rPr lang="en-US" dirty="0" smtClean="0"/>
              <a:t>Macronutrients provide energy</a:t>
            </a:r>
          </a:p>
          <a:p>
            <a:r>
              <a:rPr lang="en-US" dirty="0" smtClean="0"/>
              <a:t>Efficiency and energy balance</a:t>
            </a:r>
          </a:p>
          <a:p>
            <a:pPr lvl="1"/>
            <a:r>
              <a:rPr lang="en-US" dirty="0" smtClean="0"/>
              <a:t>Is inefficiency good or bad</a:t>
            </a:r>
          </a:p>
          <a:p>
            <a:pPr lvl="1"/>
            <a:r>
              <a:rPr lang="en-US" dirty="0" smtClean="0"/>
              <a:t>Efficiency of digestion</a:t>
            </a:r>
          </a:p>
          <a:p>
            <a:pPr lvl="1"/>
            <a:r>
              <a:rPr lang="en-US" dirty="0" smtClean="0"/>
              <a:t>Energy used in storage/release</a:t>
            </a:r>
          </a:p>
          <a:p>
            <a:pPr lvl="1"/>
            <a:r>
              <a:rPr lang="en-US" dirty="0" smtClean="0"/>
              <a:t>Futile cycles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 about the instructors </a:t>
            </a:r>
          </a:p>
          <a:p>
            <a:r>
              <a:rPr lang="en-US" dirty="0" smtClean="0"/>
              <a:t>Overview of Gameful Learning Theory and </a:t>
            </a:r>
            <a:r>
              <a:rPr lang="en-US" dirty="0" err="1"/>
              <a:t>GradeCraft</a:t>
            </a:r>
            <a:r>
              <a:rPr lang="en-US" dirty="0"/>
              <a:t> </a:t>
            </a:r>
            <a:r>
              <a:rPr lang="en-US" dirty="0" smtClean="0"/>
              <a:t>platform by Evan Straub</a:t>
            </a:r>
          </a:p>
          <a:p>
            <a:r>
              <a:rPr lang="en-US" dirty="0" smtClean="0"/>
              <a:t>Review elements of course</a:t>
            </a:r>
          </a:p>
          <a:p>
            <a:pPr lvl="1"/>
            <a:r>
              <a:rPr lang="en-US" dirty="0" smtClean="0"/>
              <a:t>Distinguish between required and optional assignments</a:t>
            </a:r>
          </a:p>
          <a:p>
            <a:pPr lvl="1"/>
            <a:r>
              <a:rPr lang="en-US" dirty="0" smtClean="0"/>
              <a:t>Discuss purpose of </a:t>
            </a:r>
            <a:r>
              <a:rPr lang="en-US" dirty="0" err="1" smtClean="0"/>
              <a:t>iClicker</a:t>
            </a:r>
            <a:r>
              <a:rPr lang="en-US" dirty="0" smtClean="0"/>
              <a:t> quizzes</a:t>
            </a:r>
          </a:p>
          <a:p>
            <a:r>
              <a:rPr lang="en-US" dirty="0" smtClean="0"/>
              <a:t>Take concept inventory</a:t>
            </a:r>
          </a:p>
          <a:p>
            <a:r>
              <a:rPr lang="en-US" dirty="0" smtClean="0"/>
              <a:t>Discuss energetics versus dispensability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Liv Anderson, Clinical Assistant Professor</a:t>
            </a:r>
          </a:p>
          <a:p>
            <a:pPr lvl="1"/>
            <a:r>
              <a:rPr lang="en-US" dirty="0" smtClean="0"/>
              <a:t>Will teach most of the digestion lectures</a:t>
            </a:r>
          </a:p>
          <a:p>
            <a:r>
              <a:rPr lang="en-US" dirty="0" smtClean="0"/>
              <a:t>Dr. Dave Bridges, Assistant Professor</a:t>
            </a:r>
          </a:p>
          <a:p>
            <a:pPr lvl="1"/>
            <a:r>
              <a:rPr lang="en-US" dirty="0" smtClean="0"/>
              <a:t>Will teach most of the metabolism lectures</a:t>
            </a:r>
          </a:p>
          <a:p>
            <a:r>
              <a:rPr lang="en-US" dirty="0" smtClean="0"/>
              <a:t>Rina </a:t>
            </a:r>
            <a:r>
              <a:rPr lang="en-US" dirty="0" err="1" smtClean="0"/>
              <a:t>Hisamatsu</a:t>
            </a:r>
            <a:r>
              <a:rPr lang="en-US" dirty="0" smtClean="0"/>
              <a:t>, GSI</a:t>
            </a:r>
          </a:p>
          <a:p>
            <a:pPr lvl="1"/>
            <a:r>
              <a:rPr lang="en-US" dirty="0" smtClean="0"/>
              <a:t>Will run review sessions</a:t>
            </a:r>
          </a:p>
          <a:p>
            <a:pPr lvl="1"/>
            <a:r>
              <a:rPr lang="en-US" dirty="0" smtClean="0"/>
              <a:t>Will teach the gluconeogenesis lecture</a:t>
            </a:r>
          </a:p>
        </p:txBody>
      </p:sp>
    </p:spTree>
    <p:extLst>
      <p:ext uri="{BB962C8B-B14F-4D97-AF65-F5344CB8AC3E}">
        <p14:creationId xmlns:p14="http://schemas.microsoft.com/office/powerpoint/2010/main" val="2635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of student onboarding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Rankings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your food rankings in groups of 5-6</a:t>
            </a:r>
          </a:p>
          <a:p>
            <a:r>
              <a:rPr lang="en-US" dirty="0" smtClean="0"/>
              <a:t>Briefly </a:t>
            </a:r>
            <a:r>
              <a:rPr lang="en-US" dirty="0" smtClean="0"/>
              <a:t>Introduce </a:t>
            </a:r>
            <a:r>
              <a:rPr lang="en-US" dirty="0" smtClean="0"/>
              <a:t>yourself to the others in the group</a:t>
            </a:r>
          </a:p>
          <a:p>
            <a:r>
              <a:rPr lang="en-US" dirty="0" smtClean="0"/>
              <a:t>Decide on group rankings (take about 10 mins)</a:t>
            </a:r>
          </a:p>
          <a:p>
            <a:r>
              <a:rPr lang="en-US" dirty="0" smtClean="0"/>
              <a:t>Feedback</a:t>
            </a:r>
          </a:p>
          <a:p>
            <a:pPr lvl="1"/>
            <a:r>
              <a:rPr lang="en-US" dirty="0" smtClean="0"/>
              <a:t>What are some criteria that your group used to define “good”</a:t>
            </a:r>
          </a:p>
          <a:p>
            <a:pPr lvl="1"/>
            <a:r>
              <a:rPr lang="en-US" dirty="0" smtClean="0"/>
              <a:t>What food was the most controversial?</a:t>
            </a:r>
          </a:p>
        </p:txBody>
      </p:sp>
    </p:spTree>
    <p:extLst>
      <p:ext uri="{BB962C8B-B14F-4D97-AF65-F5344CB8AC3E}">
        <p14:creationId xmlns:p14="http://schemas.microsoft.com/office/powerpoint/2010/main" val="9582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15" y="208923"/>
            <a:ext cx="6330102" cy="6492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27430" cy="1325563"/>
          </a:xfrm>
        </p:spPr>
        <p:txBody>
          <a:bodyPr/>
          <a:lstStyle/>
          <a:p>
            <a:r>
              <a:rPr lang="en-US" dirty="0" smtClean="0"/>
              <a:t>What food is healthy?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9130" y="4670474"/>
            <a:ext cx="4848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Taken from the New York Times Upshot article from July 5, 2016.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://www.nytimes.com/interactive/2016/07/05/upshot/is-sushi-healthy-what-about-granola-where-americans-and-nutritionists-disagree.html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89180" y="5903894"/>
            <a:ext cx="3764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Percent of </a:t>
            </a:r>
            <a:r>
              <a:rPr lang="en-US" sz="2800" b="1" dirty="0"/>
              <a:t>all Americans</a:t>
            </a:r>
            <a:endParaRPr lang="en-US" sz="2800" dirty="0"/>
          </a:p>
          <a:p>
            <a:r>
              <a:rPr lang="en-US" sz="2800" dirty="0"/>
              <a:t>saying a food is healthy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255193" y="2724752"/>
            <a:ext cx="35780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Percent of </a:t>
            </a:r>
            <a:r>
              <a:rPr lang="en-US" sz="2800" b="1" dirty="0"/>
              <a:t>nutritionists</a:t>
            </a:r>
            <a:endParaRPr lang="en-US" sz="2800" dirty="0"/>
          </a:p>
          <a:p>
            <a:r>
              <a:rPr lang="en-US" sz="2800" dirty="0"/>
              <a:t>saying a food is </a:t>
            </a:r>
            <a:r>
              <a:rPr lang="en-US" sz="2800" dirty="0" smtClean="0"/>
              <a:t>healthy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943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 in-depth understanding of digestive tract anatomy and process of digestion, absorption and transportation mechanisms</a:t>
            </a:r>
          </a:p>
          <a:p>
            <a:r>
              <a:rPr lang="en-US" dirty="0" smtClean="0"/>
              <a:t>Macronutrient (carbohydrates, proteins, lipids)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escribe </a:t>
            </a:r>
            <a:r>
              <a:rPr lang="en-US" dirty="0"/>
              <a:t>s</a:t>
            </a:r>
            <a:r>
              <a:rPr lang="en-US" dirty="0" smtClean="0"/>
              <a:t>tructure and properties</a:t>
            </a:r>
          </a:p>
          <a:p>
            <a:pPr lvl="1"/>
            <a:r>
              <a:rPr lang="en-US" dirty="0" smtClean="0"/>
              <a:t>Describe digestion, absorption, transportation</a:t>
            </a:r>
          </a:p>
          <a:p>
            <a:pPr lvl="1"/>
            <a:r>
              <a:rPr lang="en-US" dirty="0" smtClean="0"/>
              <a:t>Explain human metabolism</a:t>
            </a:r>
          </a:p>
          <a:p>
            <a:pPr lvl="1"/>
            <a:r>
              <a:rPr lang="en-US" dirty="0" smtClean="0"/>
              <a:t>Understand inter-organ mechanisms</a:t>
            </a:r>
            <a:endParaRPr lang="en-US" dirty="0"/>
          </a:p>
          <a:p>
            <a:r>
              <a:rPr lang="en-US" dirty="0" smtClean="0"/>
              <a:t>Understand water and electrolyte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475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in the Classroom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Strict technology policy. To eliminate screen time distractions, please no use of: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Laptops</a:t>
            </a:r>
          </a:p>
          <a:p>
            <a:pPr marL="0" indent="0" algn="ctr">
              <a:buNone/>
            </a:pPr>
            <a:r>
              <a:rPr lang="en-US" dirty="0" smtClean="0"/>
              <a:t>Tablets</a:t>
            </a:r>
          </a:p>
          <a:p>
            <a:pPr marL="0" indent="0" algn="ctr">
              <a:buNone/>
            </a:pPr>
            <a:r>
              <a:rPr lang="en-US" dirty="0" smtClean="0"/>
              <a:t>Smart phones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</a:t>
            </a:r>
            <a:r>
              <a:rPr lang="en-US" dirty="0" smtClean="0"/>
              <a:t>lides will be printed out and distributed at the beginning of class</a:t>
            </a:r>
          </a:p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987</Words>
  <Application>Microsoft Macintosh PowerPoint</Application>
  <PresentationFormat>Widescreen</PresentationFormat>
  <Paragraphs>198</Paragraphs>
  <Slides>25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Symbol</vt:lpstr>
      <vt:lpstr>Arial</vt:lpstr>
      <vt:lpstr>Office Theme</vt:lpstr>
      <vt:lpstr>PowerPoint Presentation</vt:lpstr>
      <vt:lpstr>On the board</vt:lpstr>
      <vt:lpstr>Objectives</vt:lpstr>
      <vt:lpstr>Who are we?</vt:lpstr>
      <vt:lpstr>Who are you?</vt:lpstr>
      <vt:lpstr>Food Rankings</vt:lpstr>
      <vt:lpstr>What food is healthy?</vt:lpstr>
      <vt:lpstr>Course Goals</vt:lpstr>
      <vt:lpstr>Technology in the Classroom </vt:lpstr>
      <vt:lpstr>iClickers</vt:lpstr>
      <vt:lpstr>The easiest quiz</vt:lpstr>
      <vt:lpstr>Assignments </vt:lpstr>
      <vt:lpstr>Optional Assignments</vt:lpstr>
      <vt:lpstr>Levels and Grades</vt:lpstr>
      <vt:lpstr>General Advice</vt:lpstr>
      <vt:lpstr>Gameful Learning Pedagogy</vt:lpstr>
      <vt:lpstr>Differences with Traditional Classes</vt:lpstr>
      <vt:lpstr>Making Use of the Handouts</vt:lpstr>
      <vt:lpstr>Make this class your own</vt:lpstr>
      <vt:lpstr>Bloom’s Taxonomy</vt:lpstr>
      <vt:lpstr>Syllabus: Course Assessments</vt:lpstr>
      <vt:lpstr>Concept Inventory </vt:lpstr>
      <vt:lpstr>Essential Nutrients</vt:lpstr>
      <vt:lpstr>Which of these macronutrients can we make ourselves and do not need from the diet?</vt:lpstr>
      <vt:lpstr>Energy and Efficiency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Metabolic Control Systems</dc:title>
  <dc:creator>Dave Bridges</dc:creator>
  <cp:lastModifiedBy>Dave Bridges</cp:lastModifiedBy>
  <cp:revision>77</cp:revision>
  <cp:lastPrinted>2016-09-13T18:00:56Z</cp:lastPrinted>
  <dcterms:created xsi:type="dcterms:W3CDTF">2016-09-05T11:19:01Z</dcterms:created>
  <dcterms:modified xsi:type="dcterms:W3CDTF">2017-08-28T15:39:07Z</dcterms:modified>
</cp:coreProperties>
</file>